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sldIdLst>
    <p:sldId id="262" r:id="rId2"/>
    <p:sldId id="263" r:id="rId3"/>
    <p:sldId id="264" r:id="rId4"/>
    <p:sldId id="265" r:id="rId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992" y="79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971550" y="4267200"/>
            <a:ext cx="4800600" cy="21336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47199" y="1932405"/>
            <a:ext cx="6766153" cy="203646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7199" y="1862294"/>
            <a:ext cx="6766153" cy="160773"/>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47199" y="3968865"/>
            <a:ext cx="6766153" cy="1473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42900" y="2007908"/>
            <a:ext cx="6172200" cy="1960033"/>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9"/>
            <a:ext cx="150876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85800" y="366188"/>
            <a:ext cx="417195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85800" y="1930400"/>
            <a:ext cx="582930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48985" y="93007"/>
            <a:ext cx="6760029" cy="8922935"/>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41735" y="1270001"/>
            <a:ext cx="5829300" cy="1816100"/>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41735" y="3397251"/>
            <a:ext cx="5829300" cy="1784349"/>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3/13/2020</a:t>
            </a:fld>
            <a:endParaRPr lang="en-US"/>
          </a:p>
        </p:txBody>
      </p:sp>
      <p:sp>
        <p:nvSpPr>
          <p:cNvPr id="5" name="Footer Placeholder 4"/>
          <p:cNvSpPr>
            <a:spLocks noGrp="1"/>
          </p:cNvSpPr>
          <p:nvPr>
            <p:ph type="ftr" sz="quarter" idx="11"/>
          </p:nvPr>
        </p:nvSpPr>
        <p:spPr>
          <a:xfrm>
            <a:off x="600075" y="8229600"/>
            <a:ext cx="3000375" cy="609600"/>
          </a:xfrm>
        </p:spPr>
        <p:txBody>
          <a:bodyPr/>
          <a:lstStyle/>
          <a:p>
            <a:endParaRPr lang="en-US"/>
          </a:p>
        </p:txBody>
      </p:sp>
      <p:sp>
        <p:nvSpPr>
          <p:cNvPr id="7" name="Rectangle 6"/>
          <p:cNvSpPr/>
          <p:nvPr/>
        </p:nvSpPr>
        <p:spPr>
          <a:xfrm flipV="1">
            <a:off x="52060" y="3169107"/>
            <a:ext cx="6760136"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51860" y="3121967"/>
            <a:ext cx="6760336"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1230" y="3291840"/>
            <a:ext cx="6760966" cy="6096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685800"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700463" y="1930400"/>
            <a:ext cx="2811780" cy="6096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364067"/>
            <a:ext cx="5829300" cy="1524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714750" y="1930400"/>
            <a:ext cx="2800350" cy="1016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68580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3714750" y="2997200"/>
            <a:ext cx="2800350" cy="51816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85800" y="364067"/>
            <a:ext cx="5829300" cy="1524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2133600"/>
            <a:ext cx="1428750" cy="59944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228850" y="2133600"/>
            <a:ext cx="4286250" cy="59944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6534067"/>
            <a:ext cx="5486400" cy="696384"/>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85800" y="7261100"/>
            <a:ext cx="5486400" cy="9144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3/13/2020</a:t>
            </a:fld>
            <a:endParaRPr lang="en-US"/>
          </a:p>
        </p:txBody>
      </p:sp>
      <p:sp>
        <p:nvSpPr>
          <p:cNvPr id="6" name="Footer Placeholder 5"/>
          <p:cNvSpPr>
            <a:spLocks noGrp="1"/>
          </p:cNvSpPr>
          <p:nvPr>
            <p:ph type="ftr" sz="quarter" idx="11"/>
          </p:nvPr>
        </p:nvSpPr>
        <p:spPr>
          <a:xfrm>
            <a:off x="685800" y="8229600"/>
            <a:ext cx="2914650" cy="609600"/>
          </a:xfrm>
        </p:spPr>
        <p:txBody>
          <a:bodyPr/>
          <a:lstStyle/>
          <a:p>
            <a:endParaRPr lang="en-US"/>
          </a:p>
        </p:txBody>
      </p:sp>
      <p:sp>
        <p:nvSpPr>
          <p:cNvPr id="7" name="Slide Number Placeholder 6"/>
          <p:cNvSpPr>
            <a:spLocks noGrp="1"/>
          </p:cNvSpPr>
          <p:nvPr>
            <p:ph type="sldNum" sz="quarter" idx="12"/>
          </p:nvPr>
        </p:nvSpPr>
        <p:spPr>
          <a:xfrm>
            <a:off x="109728" y="8278368"/>
            <a:ext cx="342900" cy="609600"/>
          </a:xfrm>
        </p:spPr>
        <p:txBody>
          <a:bodyPr/>
          <a:lstStyle/>
          <a:p>
            <a:fld id="{B6F15528-21DE-4FAA-801E-634DDDAF4B2B}" type="slidenum">
              <a:rPr lang="en-US" smtClean="0"/>
              <a:pPr/>
              <a:t>‹#›</a:t>
            </a:fld>
            <a:endParaRPr lang="en-US"/>
          </a:p>
        </p:txBody>
      </p:sp>
      <p:sp>
        <p:nvSpPr>
          <p:cNvPr id="11" name="Rectangle 10"/>
          <p:cNvSpPr/>
          <p:nvPr/>
        </p:nvSpPr>
        <p:spPr>
          <a:xfrm flipV="1">
            <a:off x="51230" y="6244740"/>
            <a:ext cx="6755130" cy="12192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51382" y="6200633"/>
            <a:ext cx="6754979" cy="6095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51383" y="6364299"/>
            <a:ext cx="6754978" cy="65076"/>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51231" y="88901"/>
            <a:ext cx="6751405" cy="6108700"/>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6858000" cy="9144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48006" y="93007"/>
            <a:ext cx="6760029" cy="8924544"/>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685800" y="366184"/>
            <a:ext cx="5829300" cy="1524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85800" y="1930400"/>
            <a:ext cx="5829300" cy="6096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629150" y="8255000"/>
            <a:ext cx="1857375" cy="63500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3/13/2020</a:t>
            </a:fld>
            <a:endParaRPr lang="en-US"/>
          </a:p>
        </p:txBody>
      </p:sp>
      <p:sp>
        <p:nvSpPr>
          <p:cNvPr id="3" name="Footer Placeholder 2"/>
          <p:cNvSpPr>
            <a:spLocks noGrp="1"/>
          </p:cNvSpPr>
          <p:nvPr>
            <p:ph type="ftr" sz="quarter" idx="3"/>
          </p:nvPr>
        </p:nvSpPr>
        <p:spPr>
          <a:xfrm>
            <a:off x="685800" y="8229600"/>
            <a:ext cx="2971800" cy="6096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09728" y="8280400"/>
            <a:ext cx="342900" cy="6096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hyperlink" Target="mailto:sidhipharmaequipments@gmail.com" TargetMode="External"/><Relationship Id="rId4" Type="http://schemas.openxmlformats.org/officeDocument/2006/relationships/hyperlink" Target="mailto:sales@sidhipharmaequiment.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Manual Operation 6"/>
          <p:cNvSpPr/>
          <p:nvPr/>
        </p:nvSpPr>
        <p:spPr>
          <a:xfrm rot="16200000">
            <a:off x="571501" y="38100"/>
            <a:ext cx="5715000" cy="6553200"/>
          </a:xfrm>
          <a:prstGeom prst="flowChartManualOperation">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p>
        </p:txBody>
      </p:sp>
      <p:sp>
        <p:nvSpPr>
          <p:cNvPr id="11" name="TextBox 10"/>
          <p:cNvSpPr txBox="1"/>
          <p:nvPr/>
        </p:nvSpPr>
        <p:spPr>
          <a:xfrm>
            <a:off x="914400" y="1371600"/>
            <a:ext cx="5105400" cy="584775"/>
          </a:xfrm>
          <a:prstGeom prst="rect">
            <a:avLst/>
          </a:prstGeom>
          <a:noFill/>
        </p:spPr>
        <p:txBody>
          <a:bodyPr wrap="square" rtlCol="0">
            <a:spAutoFit/>
          </a:bodyPr>
          <a:lstStyle/>
          <a:p>
            <a:pPr algn="ctr"/>
            <a:r>
              <a:rPr lang="en-US" sz="3200" b="1" dirty="0" smtClean="0">
                <a:solidFill>
                  <a:schemeClr val="bg1"/>
                </a:solidFill>
              </a:rPr>
              <a:t>FLUID BED DRYER</a:t>
            </a:r>
            <a:endParaRPr lang="en-US" sz="3200" b="1" dirty="0">
              <a:solidFill>
                <a:schemeClr val="bg1"/>
              </a:solidFill>
            </a:endParaRPr>
          </a:p>
        </p:txBody>
      </p:sp>
      <p:pic>
        <p:nvPicPr>
          <p:cNvPr id="8" name="Picture 2"/>
          <p:cNvPicPr>
            <a:picLocks noChangeAspect="1" noChangeArrowheads="1"/>
          </p:cNvPicPr>
          <p:nvPr/>
        </p:nvPicPr>
        <p:blipFill>
          <a:blip r:embed="rId2"/>
          <a:srcRect/>
          <a:stretch>
            <a:fillRect/>
          </a:stretch>
        </p:blipFill>
        <p:spPr bwMode="auto">
          <a:xfrm>
            <a:off x="4732865" y="304800"/>
            <a:ext cx="1820335" cy="762000"/>
          </a:xfrm>
          <a:prstGeom prst="rect">
            <a:avLst/>
          </a:prstGeom>
          <a:noFill/>
          <a:ln w="9525">
            <a:noFill/>
            <a:miter lim="800000"/>
            <a:headEnd/>
            <a:tailEnd/>
          </a:ln>
          <a:effectLst/>
        </p:spPr>
      </p:pic>
      <p:pic>
        <p:nvPicPr>
          <p:cNvPr id="10" name="Picture 3"/>
          <p:cNvPicPr>
            <a:picLocks noChangeAspect="1" noChangeArrowheads="1"/>
          </p:cNvPicPr>
          <p:nvPr/>
        </p:nvPicPr>
        <p:blipFill>
          <a:blip r:embed="rId3"/>
          <a:srcRect/>
          <a:stretch>
            <a:fillRect/>
          </a:stretch>
        </p:blipFill>
        <p:spPr bwMode="auto">
          <a:xfrm>
            <a:off x="1077383" y="6781800"/>
            <a:ext cx="4637617" cy="533400"/>
          </a:xfrm>
          <a:prstGeom prst="rect">
            <a:avLst/>
          </a:prstGeom>
          <a:noFill/>
          <a:ln w="9525">
            <a:noFill/>
            <a:miter lim="800000"/>
            <a:headEnd/>
            <a:tailEnd/>
          </a:ln>
          <a:effectLst/>
        </p:spPr>
      </p:pic>
      <p:sp>
        <p:nvSpPr>
          <p:cNvPr id="13" name="TextBox 12"/>
          <p:cNvSpPr txBox="1"/>
          <p:nvPr/>
        </p:nvSpPr>
        <p:spPr>
          <a:xfrm>
            <a:off x="381000" y="7239000"/>
            <a:ext cx="6019800" cy="1477328"/>
          </a:xfrm>
          <a:prstGeom prst="rect">
            <a:avLst/>
          </a:prstGeom>
          <a:noFill/>
          <a:ln>
            <a:noFill/>
          </a:ln>
        </p:spPr>
        <p:txBody>
          <a:bodyPr wrap="square" rtlCol="0">
            <a:spAutoFit/>
          </a:bodyPr>
          <a:lstStyle/>
          <a:p>
            <a:pPr algn="ctr"/>
            <a:r>
              <a:rPr lang="en-US" sz="1600" b="1" dirty="0" smtClean="0">
                <a:solidFill>
                  <a:srgbClr val="000099"/>
                </a:solidFill>
              </a:rPr>
              <a:t>Mfg.&amp; Exp. Of Plants &amp; Machineries for Pharmaceuticals,</a:t>
            </a:r>
          </a:p>
          <a:p>
            <a:pPr algn="ctr"/>
            <a:r>
              <a:rPr lang="en-US" sz="1600" b="1" dirty="0" smtClean="0">
                <a:solidFill>
                  <a:srgbClr val="000099"/>
                </a:solidFill>
              </a:rPr>
              <a:t>Cosmetics, Chemicals food &amp; Beverage Industries </a:t>
            </a:r>
          </a:p>
          <a:p>
            <a:pPr algn="ctr"/>
            <a:r>
              <a:rPr lang="en-US" sz="1600" b="1" dirty="0" smtClean="0">
                <a:solidFill>
                  <a:srgbClr val="000099"/>
                </a:solidFill>
              </a:rPr>
              <a:t>Plot No.  1601/1,3</a:t>
            </a:r>
            <a:r>
              <a:rPr lang="en-US" sz="1600" b="1" baseline="30000" dirty="0" smtClean="0">
                <a:solidFill>
                  <a:srgbClr val="000099"/>
                </a:solidFill>
              </a:rPr>
              <a:t>rd</a:t>
            </a:r>
            <a:r>
              <a:rPr lang="en-US" sz="1600" b="1" dirty="0" smtClean="0">
                <a:solidFill>
                  <a:srgbClr val="000099"/>
                </a:solidFill>
              </a:rPr>
              <a:t> Phase G.I.D.C., Vapi-396195. (Gujarat)</a:t>
            </a:r>
          </a:p>
          <a:p>
            <a:pPr algn="ctr"/>
            <a:r>
              <a:rPr lang="en-US" sz="1200" b="1" dirty="0" smtClean="0">
                <a:solidFill>
                  <a:srgbClr val="000099"/>
                </a:solidFill>
              </a:rPr>
              <a:t>Email:</a:t>
            </a:r>
            <a:r>
              <a:rPr lang="en-US" sz="1200" b="1" dirty="0" smtClean="0">
                <a:solidFill>
                  <a:srgbClr val="000099"/>
                </a:solidFill>
                <a:hlinkClick r:id="rId4"/>
              </a:rPr>
              <a:t>sales@sidhipharmaequiment.com</a:t>
            </a:r>
            <a:r>
              <a:rPr lang="en-US" sz="1200" b="1" dirty="0" smtClean="0">
                <a:solidFill>
                  <a:srgbClr val="000099"/>
                </a:solidFill>
              </a:rPr>
              <a:t>:</a:t>
            </a:r>
            <a:r>
              <a:rPr lang="en-US" sz="1200" b="1" dirty="0" smtClean="0">
                <a:solidFill>
                  <a:srgbClr val="000099"/>
                </a:solidFill>
                <a:hlinkClick r:id="rId5"/>
              </a:rPr>
              <a:t>sidhipharmaequipments@gmail.com</a:t>
            </a:r>
            <a:r>
              <a:rPr lang="en-US" sz="1200" b="1" dirty="0" smtClean="0">
                <a:solidFill>
                  <a:srgbClr val="000099"/>
                </a:solidFill>
              </a:rPr>
              <a:t>: </a:t>
            </a:r>
          </a:p>
          <a:p>
            <a:pPr algn="ctr"/>
            <a:r>
              <a:rPr lang="en-US" sz="1200" b="1" dirty="0" smtClean="0">
                <a:solidFill>
                  <a:srgbClr val="000099"/>
                </a:solidFill>
              </a:rPr>
              <a:t>Contact Person : Mr. </a:t>
            </a:r>
            <a:r>
              <a:rPr lang="en-US" sz="1200" b="1" dirty="0" err="1" smtClean="0">
                <a:solidFill>
                  <a:srgbClr val="000099"/>
                </a:solidFill>
              </a:rPr>
              <a:t>Pravin</a:t>
            </a:r>
            <a:r>
              <a:rPr lang="en-US" sz="1200" b="1" dirty="0" smtClean="0">
                <a:solidFill>
                  <a:srgbClr val="000099"/>
                </a:solidFill>
              </a:rPr>
              <a:t>  </a:t>
            </a:r>
            <a:r>
              <a:rPr lang="en-US" sz="1200" b="1" dirty="0" err="1" smtClean="0">
                <a:solidFill>
                  <a:srgbClr val="000099"/>
                </a:solidFill>
              </a:rPr>
              <a:t>Panchal</a:t>
            </a:r>
            <a:r>
              <a:rPr lang="en-US" sz="1200" b="1" dirty="0" smtClean="0">
                <a:solidFill>
                  <a:srgbClr val="000099"/>
                </a:solidFill>
              </a:rPr>
              <a:t>   (9924893790) Mr. </a:t>
            </a:r>
            <a:r>
              <a:rPr lang="en-US" sz="1200" b="1" dirty="0" err="1" smtClean="0">
                <a:solidFill>
                  <a:srgbClr val="000099"/>
                </a:solidFill>
              </a:rPr>
              <a:t>Kiran</a:t>
            </a:r>
            <a:r>
              <a:rPr lang="en-US" sz="1200" b="1" dirty="0" smtClean="0">
                <a:solidFill>
                  <a:srgbClr val="000099"/>
                </a:solidFill>
              </a:rPr>
              <a:t>  </a:t>
            </a:r>
            <a:r>
              <a:rPr lang="en-US" sz="1200" b="1" dirty="0" err="1" smtClean="0">
                <a:solidFill>
                  <a:srgbClr val="000099"/>
                </a:solidFill>
              </a:rPr>
              <a:t>Gophane</a:t>
            </a:r>
            <a:r>
              <a:rPr lang="en-US" sz="1200" b="1" dirty="0" smtClean="0">
                <a:solidFill>
                  <a:srgbClr val="000099"/>
                </a:solidFill>
              </a:rPr>
              <a:t>  (9545868896) </a:t>
            </a:r>
          </a:p>
          <a:p>
            <a:pPr algn="ctr"/>
            <a:r>
              <a:rPr lang="en-US" sz="1600" b="1" dirty="0" smtClean="0">
                <a:solidFill>
                  <a:srgbClr val="000099"/>
                </a:solidFill>
              </a:rPr>
              <a:t>Website: www.sidhipharmaequipment.com</a:t>
            </a:r>
          </a:p>
        </p:txBody>
      </p:sp>
      <p:pic>
        <p:nvPicPr>
          <p:cNvPr id="12" name="Picture 3"/>
          <p:cNvPicPr>
            <a:picLocks noChangeAspect="1" noChangeArrowheads="1"/>
          </p:cNvPicPr>
          <p:nvPr/>
        </p:nvPicPr>
        <p:blipFill>
          <a:blip r:embed="rId6"/>
          <a:srcRect/>
          <a:stretch>
            <a:fillRect/>
          </a:stretch>
        </p:blipFill>
        <p:spPr bwMode="auto">
          <a:xfrm>
            <a:off x="1524000" y="2133600"/>
            <a:ext cx="4362450" cy="2971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81000" y="609600"/>
            <a:ext cx="6019800" cy="54102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200000"/>
              </a:lnSpc>
            </a:pPr>
            <a:r>
              <a:rPr lang="en-US" b="1" dirty="0" smtClean="0"/>
              <a:t>Fluidized bed dryer </a:t>
            </a:r>
            <a:r>
              <a:rPr lang="en-US" dirty="0" smtClean="0"/>
              <a:t>(also called fluid bed dryer) is a kind of equipment used extensively in the pharmaceutical industries to reduce the moisture content of pharmaceutical powder and granules. The equipment works on a principle of fluidization of the feed materials. In fluidization process, hot air is introduced at high pressure through a perforated bed of moist solid particulate. The wet solids are lifted from the bottom and suspended in a stream of air (fluidized state). Heat transfer is accomplished by direct contact between the wet solid and hot gases. The vaporized liquid is carried away by the drying gases. Sometimes to save energy, the exit gas is partially recycled</a:t>
            </a:r>
            <a:endParaRPr lang="en-US" dirty="0"/>
          </a:p>
        </p:txBody>
      </p:sp>
      <p:sp>
        <p:nvSpPr>
          <p:cNvPr id="7" name="TextBox 6"/>
          <p:cNvSpPr txBox="1"/>
          <p:nvPr/>
        </p:nvSpPr>
        <p:spPr>
          <a:xfrm>
            <a:off x="228600" y="304800"/>
            <a:ext cx="2514600" cy="369332"/>
          </a:xfrm>
          <a:prstGeom prst="rect">
            <a:avLst/>
          </a:prstGeom>
          <a:noFill/>
        </p:spPr>
        <p:txBody>
          <a:bodyPr wrap="square" rtlCol="0">
            <a:spAutoFit/>
          </a:bodyPr>
          <a:lstStyle/>
          <a:p>
            <a:r>
              <a:rPr lang="en-US" b="1" u="sng" dirty="0" smtClean="0"/>
              <a:t>Fluidized Bed Dryer : </a:t>
            </a:r>
            <a:endParaRPr lang="en-US" b="1" u="sng" dirty="0"/>
          </a:p>
        </p:txBody>
      </p:sp>
      <p:pic>
        <p:nvPicPr>
          <p:cNvPr id="9"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pic>
        <p:nvPicPr>
          <p:cNvPr id="10" name="Picture 3"/>
          <p:cNvPicPr>
            <a:picLocks noChangeAspect="1" noChangeArrowheads="1"/>
          </p:cNvPicPr>
          <p:nvPr/>
        </p:nvPicPr>
        <p:blipFill>
          <a:blip r:embed="rId3"/>
          <a:srcRect/>
          <a:stretch>
            <a:fillRect/>
          </a:stretch>
        </p:blipFill>
        <p:spPr bwMode="auto">
          <a:xfrm>
            <a:off x="1066800" y="6541624"/>
            <a:ext cx="4876800" cy="2345803"/>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4800" y="6781800"/>
            <a:ext cx="6324600" cy="20574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buFont typeface="Wingdings" pitchFamily="2" charset="2"/>
              <a:buChar char="Ø"/>
            </a:pPr>
            <a:r>
              <a:rPr lang="en-US" dirty="0" smtClean="0"/>
              <a:t>Easy operations  , Faster and uniform drying</a:t>
            </a:r>
          </a:p>
          <a:p>
            <a:pPr>
              <a:lnSpc>
                <a:spcPct val="150000"/>
              </a:lnSpc>
              <a:buFont typeface="Wingdings" pitchFamily="2" charset="2"/>
              <a:buChar char="Ø"/>
            </a:pPr>
            <a:r>
              <a:rPr lang="en-US" dirty="0" smtClean="0"/>
              <a:t> Easy maintenance </a:t>
            </a:r>
          </a:p>
          <a:p>
            <a:pPr>
              <a:lnSpc>
                <a:spcPct val="150000"/>
              </a:lnSpc>
              <a:buFont typeface="Wingdings" pitchFamily="2" charset="2"/>
              <a:buChar char="Ø"/>
            </a:pPr>
            <a:r>
              <a:rPr lang="en-US" dirty="0" smtClean="0"/>
              <a:t> Overcomes typical problems associated with drying, such as, Improper drying, Fine generation, Excessive drying time </a:t>
            </a:r>
          </a:p>
          <a:p>
            <a:pPr>
              <a:lnSpc>
                <a:spcPct val="150000"/>
              </a:lnSpc>
              <a:buFont typeface="Wingdings" pitchFamily="2" charset="2"/>
              <a:buChar char="Ø"/>
            </a:pPr>
            <a:r>
              <a:rPr lang="en-US" dirty="0" smtClean="0"/>
              <a:t> High quality and better shelf life of the product</a:t>
            </a:r>
            <a:endParaRPr lang="en-US" dirty="0"/>
          </a:p>
        </p:txBody>
      </p:sp>
      <p:sp>
        <p:nvSpPr>
          <p:cNvPr id="6" name="TextBox 5"/>
          <p:cNvSpPr txBox="1"/>
          <p:nvPr/>
        </p:nvSpPr>
        <p:spPr>
          <a:xfrm>
            <a:off x="381000" y="725775"/>
            <a:ext cx="6248400" cy="4212692"/>
          </a:xfrm>
          <a:prstGeom prst="rect">
            <a:avLst/>
          </a:prstGeom>
          <a:noFill/>
        </p:spPr>
        <p:txBody>
          <a:bodyPr wrap="square" rtlCol="0">
            <a:spAutoFit/>
          </a:bodyPr>
          <a:lstStyle/>
          <a:p>
            <a:pPr>
              <a:lnSpc>
                <a:spcPct val="150000"/>
              </a:lnSpc>
              <a:buFont typeface="Wingdings" pitchFamily="2" charset="2"/>
              <a:buChar char="Ø"/>
            </a:pPr>
            <a:r>
              <a:rPr lang="en-US" dirty="0" smtClean="0">
                <a:solidFill>
                  <a:schemeClr val="dk1"/>
                </a:solidFill>
              </a:rPr>
              <a:t>In compliance with cGMP guidelines</a:t>
            </a:r>
          </a:p>
          <a:p>
            <a:pPr>
              <a:lnSpc>
                <a:spcPct val="150000"/>
              </a:lnSpc>
              <a:buFont typeface="Wingdings" pitchFamily="2" charset="2"/>
              <a:buChar char="Ø"/>
            </a:pPr>
            <a:r>
              <a:rPr lang="en-US" dirty="0" smtClean="0">
                <a:solidFill>
                  <a:schemeClr val="dk1"/>
                </a:solidFill>
              </a:rPr>
              <a:t>Modular Design</a:t>
            </a:r>
          </a:p>
          <a:p>
            <a:pPr>
              <a:lnSpc>
                <a:spcPct val="150000"/>
              </a:lnSpc>
              <a:buFont typeface="Wingdings" pitchFamily="2" charset="2"/>
              <a:buChar char="Ø"/>
            </a:pPr>
            <a:r>
              <a:rPr lang="en-US" dirty="0" smtClean="0">
                <a:solidFill>
                  <a:schemeClr val="dk1"/>
                </a:solidFill>
              </a:rPr>
              <a:t>Uniform Drying with reducing Drying time</a:t>
            </a:r>
          </a:p>
          <a:p>
            <a:pPr>
              <a:lnSpc>
                <a:spcPct val="150000"/>
              </a:lnSpc>
              <a:buFont typeface="Wingdings" pitchFamily="2" charset="2"/>
              <a:buChar char="Ø"/>
            </a:pPr>
            <a:r>
              <a:rPr lang="en-US" dirty="0" smtClean="0">
                <a:solidFill>
                  <a:schemeClr val="dk1"/>
                </a:solidFill>
              </a:rPr>
              <a:t>Quick Dismantling of Dutch Sieve &amp; Perforated Sheet at the Product container</a:t>
            </a:r>
          </a:p>
          <a:p>
            <a:pPr>
              <a:lnSpc>
                <a:spcPct val="150000"/>
              </a:lnSpc>
              <a:buFont typeface="Wingdings" pitchFamily="2" charset="2"/>
              <a:buChar char="Ø"/>
            </a:pPr>
            <a:r>
              <a:rPr lang="en-US" dirty="0" smtClean="0">
                <a:solidFill>
                  <a:schemeClr val="dk1"/>
                </a:solidFill>
              </a:rPr>
              <a:t>Online Sampling Device (optional)</a:t>
            </a:r>
          </a:p>
          <a:p>
            <a:pPr>
              <a:lnSpc>
                <a:spcPct val="150000"/>
              </a:lnSpc>
              <a:buFont typeface="Wingdings" pitchFamily="2" charset="2"/>
              <a:buChar char="Ø"/>
            </a:pPr>
            <a:r>
              <a:rPr lang="en-US" dirty="0" smtClean="0">
                <a:solidFill>
                  <a:schemeClr val="dk1"/>
                </a:solidFill>
              </a:rPr>
              <a:t>Fully Automatic Operation through Programmable</a:t>
            </a:r>
          </a:p>
          <a:p>
            <a:pPr>
              <a:lnSpc>
                <a:spcPct val="150000"/>
              </a:lnSpc>
              <a:buFont typeface="Wingdings" pitchFamily="2" charset="2"/>
              <a:buChar char="Ø"/>
            </a:pPr>
            <a:r>
              <a:rPr lang="en-US" dirty="0" smtClean="0">
                <a:solidFill>
                  <a:schemeClr val="dk1"/>
                </a:solidFill>
              </a:rPr>
              <a:t>Logic Controller (optional)</a:t>
            </a:r>
          </a:p>
          <a:p>
            <a:pPr>
              <a:lnSpc>
                <a:spcPct val="150000"/>
              </a:lnSpc>
              <a:buFont typeface="Wingdings" pitchFamily="2" charset="2"/>
              <a:buChar char="Ø"/>
            </a:pPr>
            <a:r>
              <a:rPr lang="en-US" dirty="0" smtClean="0">
                <a:solidFill>
                  <a:schemeClr val="dk1"/>
                </a:solidFill>
              </a:rPr>
              <a:t>Product Container with Stirrer (optional)</a:t>
            </a:r>
          </a:p>
          <a:p>
            <a:pPr>
              <a:lnSpc>
                <a:spcPct val="150000"/>
              </a:lnSpc>
              <a:buFont typeface="Wingdings" pitchFamily="2" charset="2"/>
              <a:buChar char="Ø"/>
            </a:pPr>
            <a:r>
              <a:rPr lang="en-US" dirty="0" smtClean="0">
                <a:solidFill>
                  <a:schemeClr val="dk1"/>
                </a:solidFill>
              </a:rPr>
              <a:t>Flameproof Construction (optional)</a:t>
            </a:r>
          </a:p>
        </p:txBody>
      </p:sp>
      <p:pic>
        <p:nvPicPr>
          <p:cNvPr id="10"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sp>
        <p:nvSpPr>
          <p:cNvPr id="11" name="TextBox 10"/>
          <p:cNvSpPr txBox="1"/>
          <p:nvPr/>
        </p:nvSpPr>
        <p:spPr>
          <a:xfrm>
            <a:off x="228600" y="6400800"/>
            <a:ext cx="3581400" cy="400110"/>
          </a:xfrm>
          <a:prstGeom prst="rect">
            <a:avLst/>
          </a:prstGeom>
          <a:noFill/>
        </p:spPr>
        <p:txBody>
          <a:bodyPr wrap="square" rtlCol="0">
            <a:spAutoFit/>
          </a:bodyPr>
          <a:lstStyle/>
          <a:p>
            <a:r>
              <a:rPr lang="en-US" sz="2000" b="1" u="sng" dirty="0" smtClean="0"/>
              <a:t>Advantageous\ Benefits  : </a:t>
            </a:r>
            <a:endParaRPr lang="en-US" sz="2000" b="1" u="sng" dirty="0"/>
          </a:p>
        </p:txBody>
      </p:sp>
      <p:sp>
        <p:nvSpPr>
          <p:cNvPr id="13" name="TextBox 12"/>
          <p:cNvSpPr txBox="1"/>
          <p:nvPr/>
        </p:nvSpPr>
        <p:spPr>
          <a:xfrm>
            <a:off x="381000" y="152400"/>
            <a:ext cx="1905000" cy="400110"/>
          </a:xfrm>
          <a:prstGeom prst="rect">
            <a:avLst/>
          </a:prstGeom>
          <a:noFill/>
        </p:spPr>
        <p:txBody>
          <a:bodyPr wrap="square" rtlCol="0">
            <a:spAutoFit/>
          </a:bodyPr>
          <a:lstStyle/>
          <a:p>
            <a:r>
              <a:rPr lang="en-US" sz="2000" b="1" dirty="0" smtClean="0"/>
              <a:t>Silent </a:t>
            </a:r>
            <a:r>
              <a:rPr lang="en-US" sz="2000" b="1" u="sng" dirty="0" smtClean="0"/>
              <a:t>Features</a:t>
            </a:r>
            <a:r>
              <a:rPr lang="en-US" sz="2000" b="1" dirty="0" smtClean="0"/>
              <a:t> : </a:t>
            </a:r>
            <a:endParaRPr lang="en-US" sz="20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81000" y="6781800"/>
            <a:ext cx="2286000" cy="2057400"/>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t"/>
          <a:lstStyle/>
          <a:p>
            <a:pPr>
              <a:lnSpc>
                <a:spcPct val="150000"/>
              </a:lnSpc>
              <a:buFont typeface="Wingdings" pitchFamily="2" charset="2"/>
              <a:buChar char="Ø"/>
            </a:pPr>
            <a:r>
              <a:rPr lang="en-US" dirty="0" smtClean="0">
                <a:solidFill>
                  <a:schemeClr val="dk1"/>
                </a:solidFill>
              </a:rPr>
              <a:t>Pharmaceutical</a:t>
            </a:r>
          </a:p>
          <a:p>
            <a:pPr>
              <a:lnSpc>
                <a:spcPct val="150000"/>
              </a:lnSpc>
              <a:buFont typeface="Wingdings" pitchFamily="2" charset="2"/>
              <a:buChar char="Ø"/>
            </a:pPr>
            <a:r>
              <a:rPr lang="en-US" dirty="0" smtClean="0">
                <a:solidFill>
                  <a:schemeClr val="dk1"/>
                </a:solidFill>
              </a:rPr>
              <a:t>Food </a:t>
            </a:r>
          </a:p>
          <a:p>
            <a:pPr>
              <a:lnSpc>
                <a:spcPct val="150000"/>
              </a:lnSpc>
              <a:buFont typeface="Wingdings" pitchFamily="2" charset="2"/>
              <a:buChar char="Ø"/>
            </a:pPr>
            <a:r>
              <a:rPr lang="en-US" dirty="0" smtClean="0">
                <a:solidFill>
                  <a:schemeClr val="dk1"/>
                </a:solidFill>
              </a:rPr>
              <a:t> Chemical</a:t>
            </a:r>
          </a:p>
          <a:p>
            <a:pPr>
              <a:lnSpc>
                <a:spcPct val="150000"/>
              </a:lnSpc>
              <a:buFont typeface="Wingdings" pitchFamily="2" charset="2"/>
              <a:buChar char="Ø"/>
            </a:pPr>
            <a:r>
              <a:rPr lang="en-US" dirty="0" smtClean="0">
                <a:solidFill>
                  <a:schemeClr val="dk1"/>
                </a:solidFill>
              </a:rPr>
              <a:t> Cosmetics</a:t>
            </a:r>
          </a:p>
          <a:p>
            <a:pPr>
              <a:lnSpc>
                <a:spcPct val="150000"/>
              </a:lnSpc>
              <a:buFont typeface="Wingdings" pitchFamily="2" charset="2"/>
              <a:buChar char="Ø"/>
            </a:pPr>
            <a:r>
              <a:rPr lang="en-US" dirty="0" smtClean="0"/>
              <a:t> Allied Industry </a:t>
            </a:r>
            <a:endParaRPr lang="en-US" dirty="0" smtClean="0">
              <a:solidFill>
                <a:schemeClr val="dk1"/>
              </a:solidFill>
            </a:endParaRPr>
          </a:p>
        </p:txBody>
      </p:sp>
      <p:pic>
        <p:nvPicPr>
          <p:cNvPr id="15" name="Picture 2"/>
          <p:cNvPicPr>
            <a:picLocks noChangeAspect="1" noChangeArrowheads="1"/>
          </p:cNvPicPr>
          <p:nvPr/>
        </p:nvPicPr>
        <p:blipFill>
          <a:blip r:embed="rId2"/>
          <a:srcRect/>
          <a:stretch>
            <a:fillRect/>
          </a:stretch>
        </p:blipFill>
        <p:spPr bwMode="auto">
          <a:xfrm>
            <a:off x="5537199" y="228600"/>
            <a:ext cx="1092201" cy="457200"/>
          </a:xfrm>
          <a:prstGeom prst="rect">
            <a:avLst/>
          </a:prstGeom>
          <a:noFill/>
          <a:ln w="9525">
            <a:noFill/>
            <a:miter lim="800000"/>
            <a:headEnd/>
            <a:tailEnd/>
          </a:ln>
          <a:effectLst/>
        </p:spPr>
      </p:pic>
      <p:sp>
        <p:nvSpPr>
          <p:cNvPr id="16" name="TextBox 15"/>
          <p:cNvSpPr txBox="1"/>
          <p:nvPr/>
        </p:nvSpPr>
        <p:spPr>
          <a:xfrm>
            <a:off x="304800" y="6477000"/>
            <a:ext cx="3581400" cy="400110"/>
          </a:xfrm>
          <a:prstGeom prst="rect">
            <a:avLst/>
          </a:prstGeom>
          <a:noFill/>
        </p:spPr>
        <p:txBody>
          <a:bodyPr wrap="square" rtlCol="0">
            <a:spAutoFit/>
          </a:bodyPr>
          <a:lstStyle/>
          <a:p>
            <a:r>
              <a:rPr lang="en-US" sz="2000" b="1" u="sng" dirty="0" smtClean="0"/>
              <a:t>Application : </a:t>
            </a:r>
            <a:endParaRPr lang="en-US" sz="2000" b="1" u="sng" dirty="0"/>
          </a:p>
        </p:txBody>
      </p:sp>
      <p:sp>
        <p:nvSpPr>
          <p:cNvPr id="17" name="TextBox 16"/>
          <p:cNvSpPr txBox="1"/>
          <p:nvPr/>
        </p:nvSpPr>
        <p:spPr>
          <a:xfrm>
            <a:off x="304800" y="304800"/>
            <a:ext cx="2895600" cy="400110"/>
          </a:xfrm>
          <a:prstGeom prst="rect">
            <a:avLst/>
          </a:prstGeom>
          <a:noFill/>
        </p:spPr>
        <p:txBody>
          <a:bodyPr wrap="square" rtlCol="0">
            <a:spAutoFit/>
          </a:bodyPr>
          <a:lstStyle/>
          <a:p>
            <a:r>
              <a:rPr lang="en-US" sz="2000" b="1" u="sng" dirty="0" smtClean="0"/>
              <a:t>Technical Specification : </a:t>
            </a:r>
            <a:endParaRPr lang="en-US" sz="2000" b="1" u="sng" dirty="0"/>
          </a:p>
        </p:txBody>
      </p:sp>
      <p:sp>
        <p:nvSpPr>
          <p:cNvPr id="18" name="TextBox 17"/>
          <p:cNvSpPr txBox="1"/>
          <p:nvPr/>
        </p:nvSpPr>
        <p:spPr>
          <a:xfrm>
            <a:off x="152400" y="4191000"/>
            <a:ext cx="6553200" cy="400110"/>
          </a:xfrm>
          <a:prstGeom prst="rect">
            <a:avLst/>
          </a:prstGeom>
          <a:noFill/>
        </p:spPr>
        <p:txBody>
          <a:bodyPr wrap="square" rtlCol="0">
            <a:spAutoFit/>
          </a:bodyPr>
          <a:lstStyle/>
          <a:p>
            <a:r>
              <a:rPr lang="en-US" sz="2000" b="1" dirty="0" smtClean="0">
                <a:solidFill>
                  <a:schemeClr val="accent2"/>
                </a:solidFill>
              </a:rPr>
              <a:t>Single Source Provider for all your technical requirements. </a:t>
            </a:r>
            <a:endParaRPr lang="en-US" sz="2000" b="1" dirty="0">
              <a:solidFill>
                <a:schemeClr val="accent2"/>
              </a:solidFill>
            </a:endParaRPr>
          </a:p>
        </p:txBody>
      </p:sp>
      <p:sp>
        <p:nvSpPr>
          <p:cNvPr id="20" name="TextBox 19"/>
          <p:cNvSpPr txBox="1"/>
          <p:nvPr/>
        </p:nvSpPr>
        <p:spPr>
          <a:xfrm>
            <a:off x="152400" y="4648200"/>
            <a:ext cx="6705600" cy="923330"/>
          </a:xfrm>
          <a:prstGeom prst="rect">
            <a:avLst/>
          </a:prstGeom>
          <a:noFill/>
        </p:spPr>
        <p:txBody>
          <a:bodyPr wrap="square" rtlCol="0">
            <a:spAutoFit/>
          </a:bodyPr>
          <a:lstStyle/>
          <a:p>
            <a:r>
              <a:rPr lang="en-US" b="1" dirty="0" smtClean="0">
                <a:solidFill>
                  <a:srgbClr val="000099"/>
                </a:solidFill>
              </a:rPr>
              <a:t>One of the most important  “Siddhi Pharma Equipment” guideline is to be closest to our Customers. We strive to create end-to-end solutions that meet our clients needs and  their expectation. </a:t>
            </a:r>
          </a:p>
        </p:txBody>
      </p:sp>
      <p:pic>
        <p:nvPicPr>
          <p:cNvPr id="10" name="Picture 2"/>
          <p:cNvPicPr>
            <a:picLocks noChangeAspect="1" noChangeArrowheads="1"/>
          </p:cNvPicPr>
          <p:nvPr/>
        </p:nvPicPr>
        <p:blipFill>
          <a:blip r:embed="rId3"/>
          <a:srcRect/>
          <a:stretch>
            <a:fillRect/>
          </a:stretch>
        </p:blipFill>
        <p:spPr bwMode="auto">
          <a:xfrm>
            <a:off x="152400" y="914400"/>
            <a:ext cx="6629400" cy="304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480</TotalTime>
  <Words>251</Words>
  <Application>Microsoft Office PowerPoint</Application>
  <PresentationFormat>On-screen Show (4:3)</PresentationFormat>
  <Paragraphs>33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Equity</vt:lpstr>
      <vt:lpstr>Slide 1</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61</cp:revision>
  <dcterms:created xsi:type="dcterms:W3CDTF">2006-08-16T00:00:00Z</dcterms:created>
  <dcterms:modified xsi:type="dcterms:W3CDTF">2020-03-13T06:10:38Z</dcterms:modified>
</cp:coreProperties>
</file>