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304800" y="1371600"/>
            <a:ext cx="5715000" cy="1077218"/>
          </a:xfrm>
          <a:prstGeom prst="rect">
            <a:avLst/>
          </a:prstGeom>
          <a:noFill/>
        </p:spPr>
        <p:txBody>
          <a:bodyPr wrap="square" rtlCol="0">
            <a:spAutoFit/>
          </a:bodyPr>
          <a:lstStyle/>
          <a:p>
            <a:pPr algn="ctr"/>
            <a:r>
              <a:rPr lang="en-US" sz="3200" b="1" dirty="0" smtClean="0">
                <a:solidFill>
                  <a:schemeClr val="bg1"/>
                </a:solidFill>
              </a:rPr>
              <a:t>ROTO CONE VACCUM DRYER</a:t>
            </a:r>
          </a:p>
          <a:p>
            <a:pPr algn="ctr"/>
            <a:r>
              <a:rPr lang="en-US" sz="3200" b="1" dirty="0" smtClean="0">
                <a:solidFill>
                  <a:schemeClr val="bg1"/>
                </a:solidFill>
              </a:rPr>
              <a:t>(RCVD)</a:t>
            </a:r>
            <a:endParaRPr lang="en-US" sz="3200" b="1"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smtClean="0">
                <a:solidFill>
                  <a:srgbClr val="000099"/>
                </a:solidFill>
              </a:rPr>
              <a:t>Website: www.sidhipharmaequipment.com</a:t>
            </a:r>
            <a:endParaRPr lang="en-US" sz="1600" b="1" dirty="0" smtClean="0">
              <a:solidFill>
                <a:srgbClr val="000099"/>
              </a:solidFill>
            </a:endParaRPr>
          </a:p>
        </p:txBody>
      </p:sp>
      <p:pic>
        <p:nvPicPr>
          <p:cNvPr id="12" name="Picture 3"/>
          <p:cNvPicPr>
            <a:picLocks noChangeAspect="1" noChangeArrowheads="1"/>
          </p:cNvPicPr>
          <p:nvPr/>
        </p:nvPicPr>
        <p:blipFill>
          <a:blip r:embed="rId6"/>
          <a:srcRect/>
          <a:stretch>
            <a:fillRect/>
          </a:stretch>
        </p:blipFill>
        <p:spPr bwMode="auto">
          <a:xfrm>
            <a:off x="1524000" y="2590800"/>
            <a:ext cx="3810000" cy="2514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09600"/>
            <a:ext cx="6019800" cy="4572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dirty="0" smtClean="0"/>
              <a:t>The </a:t>
            </a:r>
            <a:r>
              <a:rPr lang="en-US" b="1" dirty="0" smtClean="0"/>
              <a:t>DOUBLE CONE VACUUM DRYER </a:t>
            </a:r>
            <a:r>
              <a:rPr lang="en-US" dirty="0" smtClean="0"/>
              <a:t>also utilizes the vacuum drying technology with greater drying efficiency. Wet product goes through an indirect heating process and agitation with tumbling action, all while inside a vacuum to achieve rapid drying. In this process, recovery of solvent is also possible through condensation processes.</a:t>
            </a:r>
            <a:br>
              <a:rPr lang="en-US" dirty="0" smtClean="0"/>
            </a:br>
            <a:r>
              <a:rPr lang="en-US" dirty="0" smtClean="0"/>
              <a:t>With constant innovation, the RVCD manufacturer has been able to deliver highly precise models that achieve thorough drying of product, uniformity of products, reduced drying time and an easy to clean and maintain machine. The roto cone vacuum dryer is mainly used in chemicals processing and pharmaceutical industries where air contamination can easily occur with other types of dryers.</a:t>
            </a:r>
            <a:endParaRPr lang="en-US" dirty="0"/>
          </a:p>
        </p:txBody>
      </p:sp>
      <p:sp>
        <p:nvSpPr>
          <p:cNvPr id="7" name="TextBox 6"/>
          <p:cNvSpPr txBox="1"/>
          <p:nvPr/>
        </p:nvSpPr>
        <p:spPr>
          <a:xfrm>
            <a:off x="228600" y="304800"/>
            <a:ext cx="3962400" cy="369332"/>
          </a:xfrm>
          <a:prstGeom prst="rect">
            <a:avLst/>
          </a:prstGeom>
          <a:noFill/>
        </p:spPr>
        <p:txBody>
          <a:bodyPr wrap="square" rtlCol="0">
            <a:spAutoFit/>
          </a:bodyPr>
          <a:lstStyle/>
          <a:p>
            <a:r>
              <a:rPr lang="en-US" b="1" u="sng" dirty="0" smtClean="0"/>
              <a:t>DOUBLE  CONE  VACUUM  DRYER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10" name="Picture 2"/>
          <p:cNvPicPr>
            <a:picLocks noChangeAspect="1" noChangeArrowheads="1"/>
          </p:cNvPicPr>
          <p:nvPr/>
        </p:nvPicPr>
        <p:blipFill>
          <a:blip r:embed="rId3"/>
          <a:srcRect/>
          <a:stretch>
            <a:fillRect/>
          </a:stretch>
        </p:blipFill>
        <p:spPr bwMode="auto">
          <a:xfrm>
            <a:off x="667258" y="6477000"/>
            <a:ext cx="5641114" cy="251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705600"/>
            <a:ext cx="6324600" cy="1981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buFont typeface="Wingdings" pitchFamily="2" charset="2"/>
              <a:buChar char="Ø"/>
            </a:pPr>
            <a:r>
              <a:rPr lang="en-US" sz="1600" dirty="0" smtClean="0"/>
              <a:t>Reduces drying time</a:t>
            </a:r>
          </a:p>
          <a:p>
            <a:pPr>
              <a:buFont typeface="Wingdings" pitchFamily="2" charset="2"/>
              <a:buChar char="Ø"/>
            </a:pPr>
            <a:r>
              <a:rPr lang="en-US" sz="1600" dirty="0" smtClean="0"/>
              <a:t> Eliminates need for re-drying of lumps</a:t>
            </a:r>
          </a:p>
          <a:p>
            <a:pPr>
              <a:buFont typeface="Wingdings" pitchFamily="2" charset="2"/>
              <a:buChar char="Ø"/>
            </a:pPr>
            <a:r>
              <a:rPr lang="en-US" sz="1600" dirty="0" smtClean="0"/>
              <a:t> Handling and exposure of final product is avoided</a:t>
            </a:r>
          </a:p>
          <a:p>
            <a:pPr>
              <a:buFont typeface="Wingdings" pitchFamily="2" charset="2"/>
              <a:buChar char="Ø"/>
            </a:pPr>
            <a:r>
              <a:rPr lang="en-US" sz="1600" dirty="0" smtClean="0"/>
              <a:t> Gives uniform size dry product. System can process crystalline or amorphous powders which are prone to lumps</a:t>
            </a:r>
          </a:p>
          <a:p>
            <a:pPr>
              <a:buFont typeface="Wingdings" pitchFamily="2" charset="2"/>
              <a:buChar char="Ø"/>
            </a:pPr>
            <a:r>
              <a:rPr lang="en-US" sz="1600" dirty="0" smtClean="0"/>
              <a:t> Easy to clean internal surface ensures purity of product . Optimum and continuous vacuum maintenance during process</a:t>
            </a:r>
          </a:p>
          <a:p>
            <a:pPr>
              <a:buFont typeface="Wingdings" pitchFamily="2" charset="2"/>
              <a:buChar char="Ø"/>
            </a:pPr>
            <a:r>
              <a:rPr lang="en-US" sz="1600" dirty="0" smtClean="0"/>
              <a:t> Uniform material shuffling over the heated contact surface of the cone.</a:t>
            </a:r>
          </a:p>
          <a:p>
            <a:pPr>
              <a:lnSpc>
                <a:spcPct val="150000"/>
              </a:lnSpc>
            </a:pPr>
            <a:endParaRPr lang="en-US" sz="1600" dirty="0"/>
          </a:p>
        </p:txBody>
      </p:sp>
      <p:sp>
        <p:nvSpPr>
          <p:cNvPr id="6" name="TextBox 5"/>
          <p:cNvSpPr txBox="1"/>
          <p:nvPr/>
        </p:nvSpPr>
        <p:spPr>
          <a:xfrm>
            <a:off x="304800" y="685800"/>
            <a:ext cx="6248400" cy="5032147"/>
          </a:xfrm>
          <a:prstGeom prst="rect">
            <a:avLst/>
          </a:prstGeom>
          <a:noFill/>
        </p:spPr>
        <p:txBody>
          <a:bodyPr wrap="square" rtlCol="0">
            <a:spAutoFit/>
          </a:bodyPr>
          <a:lstStyle/>
          <a:p>
            <a:pPr>
              <a:lnSpc>
                <a:spcPct val="150000"/>
              </a:lnSpc>
              <a:buFont typeface="Wingdings" pitchFamily="2" charset="2"/>
              <a:buChar char="Ø"/>
            </a:pPr>
            <a:r>
              <a:rPr lang="en-US" sz="1600" dirty="0" smtClean="0">
                <a:solidFill>
                  <a:schemeClr val="dk1"/>
                </a:solidFill>
              </a:rPr>
              <a:t> </a:t>
            </a:r>
            <a:r>
              <a:rPr lang="en-US" sz="1600" dirty="0" smtClean="0"/>
              <a:t>Dry Mechanical Seal for vacuum side.</a:t>
            </a:r>
          </a:p>
          <a:p>
            <a:pPr>
              <a:lnSpc>
                <a:spcPct val="150000"/>
              </a:lnSpc>
              <a:buFont typeface="Wingdings" pitchFamily="2" charset="2"/>
              <a:buChar char="Ø"/>
            </a:pPr>
            <a:r>
              <a:rPr lang="en-US" sz="1600" dirty="0" smtClean="0"/>
              <a:t> Dry Mechanical Seal for Waterside.</a:t>
            </a:r>
          </a:p>
          <a:p>
            <a:pPr>
              <a:lnSpc>
                <a:spcPct val="150000"/>
              </a:lnSpc>
              <a:buFont typeface="Wingdings" pitchFamily="2" charset="2"/>
              <a:buChar char="Ø"/>
            </a:pPr>
            <a:r>
              <a:rPr lang="en-US" sz="1600" dirty="0" smtClean="0"/>
              <a:t> FLP Motor &amp; FLP Control panel enclosed in SS304 panel.</a:t>
            </a:r>
          </a:p>
          <a:p>
            <a:pPr>
              <a:lnSpc>
                <a:spcPct val="150000"/>
              </a:lnSpc>
              <a:buFont typeface="Wingdings" pitchFamily="2" charset="2"/>
              <a:buChar char="Ø"/>
            </a:pPr>
            <a:r>
              <a:rPr lang="en-US" sz="1600" dirty="0" smtClean="0"/>
              <a:t> Digital Temperature Indicators (FLP) at Hot Water inlet and outlet.</a:t>
            </a:r>
          </a:p>
          <a:p>
            <a:pPr>
              <a:lnSpc>
                <a:spcPct val="150000"/>
              </a:lnSpc>
              <a:buFont typeface="Wingdings" pitchFamily="2" charset="2"/>
              <a:buChar char="Ø"/>
            </a:pPr>
            <a:r>
              <a:rPr lang="en-US" sz="1600" dirty="0" smtClean="0"/>
              <a:t> Digital Temperature Indicator (FLP) and Dial Vacuum Gauge in vapor line.</a:t>
            </a:r>
          </a:p>
          <a:p>
            <a:pPr>
              <a:lnSpc>
                <a:spcPct val="150000"/>
              </a:lnSpc>
              <a:buFont typeface="Wingdings" pitchFamily="2" charset="2"/>
              <a:buChar char="Ø"/>
            </a:pPr>
            <a:r>
              <a:rPr lang="en-US" sz="1600" dirty="0" smtClean="0"/>
              <a:t> Digital Temperature Controller (FLP) with Pneumatic Valve at Hot water inlet.</a:t>
            </a:r>
          </a:p>
          <a:p>
            <a:pPr>
              <a:lnSpc>
                <a:spcPct val="150000"/>
              </a:lnSpc>
              <a:buFont typeface="Wingdings" pitchFamily="2" charset="2"/>
              <a:buChar char="Ø"/>
            </a:pPr>
            <a:r>
              <a:rPr lang="en-US" sz="1600" dirty="0" smtClean="0"/>
              <a:t> Provision for Nitrogen purging Vacuum release with interlocking to isolation valve.</a:t>
            </a:r>
          </a:p>
          <a:p>
            <a:pPr>
              <a:lnSpc>
                <a:spcPct val="150000"/>
              </a:lnSpc>
              <a:buFont typeface="Wingdings" pitchFamily="2" charset="2"/>
              <a:buChar char="Ø"/>
            </a:pPr>
            <a:r>
              <a:rPr lang="en-US" sz="1600" dirty="0" smtClean="0"/>
              <a:t> Temperature and Vacuum Gauges (Dial Type) on Cone.</a:t>
            </a:r>
          </a:p>
          <a:p>
            <a:pPr>
              <a:lnSpc>
                <a:spcPct val="150000"/>
              </a:lnSpc>
              <a:buFont typeface="Wingdings" pitchFamily="2" charset="2"/>
              <a:buChar char="Ø"/>
            </a:pPr>
            <a:r>
              <a:rPr lang="en-US" sz="1600" dirty="0" smtClean="0"/>
              <a:t>Safety Guard/railing telescopic type with limit switch (FLP) with interlocking.</a:t>
            </a:r>
          </a:p>
          <a:p>
            <a:pPr>
              <a:lnSpc>
                <a:spcPct val="150000"/>
              </a:lnSpc>
              <a:buFont typeface="Wingdings" pitchFamily="2" charset="2"/>
              <a:buChar char="Ø"/>
            </a:pPr>
            <a:r>
              <a:rPr lang="en-US" sz="1600" dirty="0" smtClean="0"/>
              <a:t> Drain plug and safety valve on HW/Steam Jacket.</a:t>
            </a:r>
          </a:p>
          <a:p>
            <a:pPr>
              <a:lnSpc>
                <a:spcPct val="150000"/>
              </a:lnSpc>
              <a:buFont typeface="Wingdings" pitchFamily="2" charset="2"/>
              <a:buChar char="Ø"/>
            </a:pPr>
            <a:r>
              <a:rPr lang="en-US" sz="1600" dirty="0" smtClean="0"/>
              <a:t> Pulse jet type dust filter is provided in side the cone.</a:t>
            </a:r>
          </a:p>
          <a:p>
            <a:pPr>
              <a:lnSpc>
                <a:spcPct val="150000"/>
              </a:lnSpc>
              <a:buFont typeface="Wingdings" pitchFamily="2" charset="2"/>
              <a:buChar char="Ø"/>
            </a:pPr>
            <a:r>
              <a:rPr lang="en-US" sz="1600" dirty="0" smtClean="0"/>
              <a:t> Positioning wheel /inching button for cone.</a:t>
            </a:r>
            <a:endParaRPr lang="en-US" sz="1600" dirty="0" smtClean="0">
              <a:solidFill>
                <a:schemeClr val="dk1"/>
              </a:solidFill>
            </a:endParaRPr>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810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7" name="TextBox 6"/>
          <p:cNvSpPr txBox="1"/>
          <p:nvPr/>
        </p:nvSpPr>
        <p:spPr>
          <a:xfrm>
            <a:off x="381000" y="304800"/>
            <a:ext cx="1905000" cy="400110"/>
          </a:xfrm>
          <a:prstGeom prst="rect">
            <a:avLst/>
          </a:prstGeom>
          <a:noFill/>
        </p:spPr>
        <p:txBody>
          <a:bodyPr wrap="square" rtlCol="0">
            <a:spAutoFit/>
          </a:bodyPr>
          <a:lstStyle/>
          <a:p>
            <a:r>
              <a:rPr lang="en-US" sz="2000" b="1" u="sng" dirty="0" smtClean="0"/>
              <a:t>Silent Features : </a:t>
            </a:r>
            <a:endParaRPr lang="en-US" sz="20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7700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10" name="Picture 2"/>
          <p:cNvPicPr>
            <a:picLocks noChangeAspect="1" noChangeArrowheads="1"/>
          </p:cNvPicPr>
          <p:nvPr/>
        </p:nvPicPr>
        <p:blipFill>
          <a:blip r:embed="rId3"/>
          <a:srcRect/>
          <a:stretch>
            <a:fillRect/>
          </a:stretch>
        </p:blipFill>
        <p:spPr bwMode="auto">
          <a:xfrm>
            <a:off x="152400" y="762000"/>
            <a:ext cx="6505936" cy="3352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489</TotalTime>
  <Words>392</Words>
  <Application>Microsoft Office PowerPoint</Application>
  <PresentationFormat>On-screen Show (4:3)</PresentationFormat>
  <Paragraphs>39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63</cp:revision>
  <dcterms:created xsi:type="dcterms:W3CDTF">2006-08-16T00:00:00Z</dcterms:created>
  <dcterms:modified xsi:type="dcterms:W3CDTF">2020-03-13T06:10:57Z</dcterms:modified>
</cp:coreProperties>
</file>