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62" r:id="rId2"/>
    <p:sldId id="263" r:id="rId3"/>
    <p:sldId id="264" r:id="rId4"/>
    <p:sldId id="265"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992" y="73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a:xfrm>
            <a:off x="600075" y="8229600"/>
            <a:ext cx="3000375" cy="609600"/>
          </a:xfrm>
        </p:spPr>
        <p:txBody>
          <a:bodyPr/>
          <a:lstStyle/>
          <a:p>
            <a:endParaRPr lang="en-US"/>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a:xfrm>
            <a:off x="685800" y="8229600"/>
            <a:ext cx="2914650" cy="609600"/>
          </a:xfrm>
        </p:spPr>
        <p:txBody>
          <a:bodyPr/>
          <a:lstStyle/>
          <a:p>
            <a:endParaRPr lang="en-US"/>
          </a:p>
        </p:txBody>
      </p:sp>
      <p:sp>
        <p:nvSpPr>
          <p:cNvPr id="7" name="Slide Number Placeholder 6"/>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3/13/2020</a:t>
            </a:fld>
            <a:endParaRPr lang="en-US"/>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hyperlink" Target="mailto:sidhipharmaequipments@gmail.com" TargetMode="External"/><Relationship Id="rId4" Type="http://schemas.openxmlformats.org/officeDocument/2006/relationships/hyperlink" Target="mailto:sales@sidhipharmaequimen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Manual Operation 6"/>
          <p:cNvSpPr/>
          <p:nvPr/>
        </p:nvSpPr>
        <p:spPr>
          <a:xfrm rot="16200000">
            <a:off x="571501" y="38100"/>
            <a:ext cx="5715000" cy="6553200"/>
          </a:xfrm>
          <a:prstGeom prst="flowChartManualOperation">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p:txBody>
      </p:sp>
      <p:sp>
        <p:nvSpPr>
          <p:cNvPr id="11" name="TextBox 10"/>
          <p:cNvSpPr txBox="1"/>
          <p:nvPr/>
        </p:nvSpPr>
        <p:spPr>
          <a:xfrm>
            <a:off x="304800" y="1371600"/>
            <a:ext cx="5715000" cy="584775"/>
          </a:xfrm>
          <a:prstGeom prst="rect">
            <a:avLst/>
          </a:prstGeom>
          <a:noFill/>
        </p:spPr>
        <p:txBody>
          <a:bodyPr wrap="square" rtlCol="0">
            <a:spAutoFit/>
          </a:bodyPr>
          <a:lstStyle/>
          <a:p>
            <a:pPr algn="ctr"/>
            <a:r>
              <a:rPr lang="en-US" sz="3200" b="1" dirty="0" smtClean="0">
                <a:solidFill>
                  <a:schemeClr val="bg1"/>
                </a:solidFill>
              </a:rPr>
              <a:t>TRAY DRYER</a:t>
            </a:r>
            <a:endParaRPr lang="en-US" sz="3200" b="1" dirty="0">
              <a:solidFill>
                <a:schemeClr val="bg1"/>
              </a:solidFill>
            </a:endParaRPr>
          </a:p>
        </p:txBody>
      </p:sp>
      <p:pic>
        <p:nvPicPr>
          <p:cNvPr id="8" name="Picture 2"/>
          <p:cNvPicPr>
            <a:picLocks noChangeAspect="1" noChangeArrowheads="1"/>
          </p:cNvPicPr>
          <p:nvPr/>
        </p:nvPicPr>
        <p:blipFill>
          <a:blip r:embed="rId2"/>
          <a:srcRect/>
          <a:stretch>
            <a:fillRect/>
          </a:stretch>
        </p:blipFill>
        <p:spPr bwMode="auto">
          <a:xfrm>
            <a:off x="4732865" y="304800"/>
            <a:ext cx="1820335" cy="762000"/>
          </a:xfrm>
          <a:prstGeom prst="rect">
            <a:avLst/>
          </a:prstGeom>
          <a:noFill/>
          <a:ln w="9525">
            <a:noFill/>
            <a:miter lim="800000"/>
            <a:headEnd/>
            <a:tailEnd/>
          </a:ln>
          <a:effectLst/>
        </p:spPr>
      </p:pic>
      <p:pic>
        <p:nvPicPr>
          <p:cNvPr id="10" name="Picture 3"/>
          <p:cNvPicPr>
            <a:picLocks noChangeAspect="1" noChangeArrowheads="1"/>
          </p:cNvPicPr>
          <p:nvPr/>
        </p:nvPicPr>
        <p:blipFill>
          <a:blip r:embed="rId3"/>
          <a:srcRect/>
          <a:stretch>
            <a:fillRect/>
          </a:stretch>
        </p:blipFill>
        <p:spPr bwMode="auto">
          <a:xfrm>
            <a:off x="1077383" y="6781800"/>
            <a:ext cx="4637617" cy="533400"/>
          </a:xfrm>
          <a:prstGeom prst="rect">
            <a:avLst/>
          </a:prstGeom>
          <a:noFill/>
          <a:ln w="9525">
            <a:noFill/>
            <a:miter lim="800000"/>
            <a:headEnd/>
            <a:tailEnd/>
          </a:ln>
          <a:effectLst/>
        </p:spPr>
      </p:pic>
      <p:sp>
        <p:nvSpPr>
          <p:cNvPr id="13" name="TextBox 12"/>
          <p:cNvSpPr txBox="1"/>
          <p:nvPr/>
        </p:nvSpPr>
        <p:spPr>
          <a:xfrm>
            <a:off x="381000" y="7239000"/>
            <a:ext cx="6019800" cy="1477328"/>
          </a:xfrm>
          <a:prstGeom prst="rect">
            <a:avLst/>
          </a:prstGeom>
          <a:noFill/>
          <a:ln>
            <a:noFill/>
          </a:ln>
        </p:spPr>
        <p:txBody>
          <a:bodyPr wrap="square" rtlCol="0">
            <a:spAutoFit/>
          </a:bodyPr>
          <a:lstStyle/>
          <a:p>
            <a:pPr algn="ctr"/>
            <a:r>
              <a:rPr lang="en-US" sz="1600" b="1" dirty="0" smtClean="0">
                <a:solidFill>
                  <a:srgbClr val="000099"/>
                </a:solidFill>
              </a:rPr>
              <a:t>Mfg.&amp; Exp. Of Plants &amp; Machineries for Pharmaceuticals,</a:t>
            </a:r>
          </a:p>
          <a:p>
            <a:pPr algn="ctr"/>
            <a:r>
              <a:rPr lang="en-US" sz="1600" b="1" dirty="0" smtClean="0">
                <a:solidFill>
                  <a:srgbClr val="000099"/>
                </a:solidFill>
              </a:rPr>
              <a:t>Cosmetics, Chemicals food &amp; Beverage Industries </a:t>
            </a:r>
          </a:p>
          <a:p>
            <a:pPr algn="ctr"/>
            <a:r>
              <a:rPr lang="en-US" sz="1600" b="1" dirty="0" smtClean="0">
                <a:solidFill>
                  <a:srgbClr val="000099"/>
                </a:solidFill>
              </a:rPr>
              <a:t>Plot No.  1601/1,3</a:t>
            </a:r>
            <a:r>
              <a:rPr lang="en-US" sz="1600" b="1" baseline="30000" dirty="0" smtClean="0">
                <a:solidFill>
                  <a:srgbClr val="000099"/>
                </a:solidFill>
              </a:rPr>
              <a:t>rd</a:t>
            </a:r>
            <a:r>
              <a:rPr lang="en-US" sz="1600" b="1" dirty="0" smtClean="0">
                <a:solidFill>
                  <a:srgbClr val="000099"/>
                </a:solidFill>
              </a:rPr>
              <a:t> Phase G.I.D.C., Vapi-396195. (Gujarat)</a:t>
            </a:r>
          </a:p>
          <a:p>
            <a:pPr algn="ctr"/>
            <a:r>
              <a:rPr lang="en-US" sz="1200" b="1" dirty="0" smtClean="0">
                <a:solidFill>
                  <a:srgbClr val="000099"/>
                </a:solidFill>
              </a:rPr>
              <a:t>Email:</a:t>
            </a:r>
            <a:r>
              <a:rPr lang="en-US" sz="1200" b="1" dirty="0" smtClean="0">
                <a:solidFill>
                  <a:srgbClr val="000099"/>
                </a:solidFill>
                <a:hlinkClick r:id="rId4"/>
              </a:rPr>
              <a:t>sales@sidhipharmaequiment.com</a:t>
            </a:r>
            <a:r>
              <a:rPr lang="en-US" sz="1200" b="1" dirty="0" smtClean="0">
                <a:solidFill>
                  <a:srgbClr val="000099"/>
                </a:solidFill>
              </a:rPr>
              <a:t>:</a:t>
            </a:r>
            <a:r>
              <a:rPr lang="en-US" sz="1200" b="1" dirty="0" smtClean="0">
                <a:solidFill>
                  <a:srgbClr val="000099"/>
                </a:solidFill>
                <a:hlinkClick r:id="rId5"/>
              </a:rPr>
              <a:t>sidhipharmaequipments@gmail.com</a:t>
            </a:r>
            <a:r>
              <a:rPr lang="en-US" sz="1200" b="1" dirty="0" smtClean="0">
                <a:solidFill>
                  <a:srgbClr val="000099"/>
                </a:solidFill>
              </a:rPr>
              <a:t>: </a:t>
            </a:r>
          </a:p>
          <a:p>
            <a:pPr algn="ctr"/>
            <a:r>
              <a:rPr lang="en-US" sz="1200" b="1" dirty="0" smtClean="0">
                <a:solidFill>
                  <a:srgbClr val="000099"/>
                </a:solidFill>
              </a:rPr>
              <a:t>Contact Person : Mr. </a:t>
            </a:r>
            <a:r>
              <a:rPr lang="en-US" sz="1200" b="1" dirty="0" err="1" smtClean="0">
                <a:solidFill>
                  <a:srgbClr val="000099"/>
                </a:solidFill>
              </a:rPr>
              <a:t>Pravin</a:t>
            </a:r>
            <a:r>
              <a:rPr lang="en-US" sz="1200" b="1" dirty="0" smtClean="0">
                <a:solidFill>
                  <a:srgbClr val="000099"/>
                </a:solidFill>
              </a:rPr>
              <a:t>  </a:t>
            </a:r>
            <a:r>
              <a:rPr lang="en-US" sz="1200" b="1" dirty="0" err="1" smtClean="0">
                <a:solidFill>
                  <a:srgbClr val="000099"/>
                </a:solidFill>
              </a:rPr>
              <a:t>Panchal</a:t>
            </a:r>
            <a:r>
              <a:rPr lang="en-US" sz="1200" b="1" dirty="0" smtClean="0">
                <a:solidFill>
                  <a:srgbClr val="000099"/>
                </a:solidFill>
              </a:rPr>
              <a:t>   (9924893790) Mr. </a:t>
            </a:r>
            <a:r>
              <a:rPr lang="en-US" sz="1200" b="1" dirty="0" err="1" smtClean="0">
                <a:solidFill>
                  <a:srgbClr val="000099"/>
                </a:solidFill>
              </a:rPr>
              <a:t>Kiran</a:t>
            </a:r>
            <a:r>
              <a:rPr lang="en-US" sz="1200" b="1" dirty="0" smtClean="0">
                <a:solidFill>
                  <a:srgbClr val="000099"/>
                </a:solidFill>
              </a:rPr>
              <a:t>  </a:t>
            </a:r>
            <a:r>
              <a:rPr lang="en-US" sz="1200" b="1" dirty="0" err="1" smtClean="0">
                <a:solidFill>
                  <a:srgbClr val="000099"/>
                </a:solidFill>
              </a:rPr>
              <a:t>Gophane</a:t>
            </a:r>
            <a:r>
              <a:rPr lang="en-US" sz="1200" b="1" dirty="0" smtClean="0">
                <a:solidFill>
                  <a:srgbClr val="000099"/>
                </a:solidFill>
              </a:rPr>
              <a:t>  (9545868896) </a:t>
            </a:r>
          </a:p>
          <a:p>
            <a:pPr algn="ctr"/>
            <a:r>
              <a:rPr lang="en-US" sz="1600" b="1" dirty="0" smtClean="0">
                <a:solidFill>
                  <a:srgbClr val="000099"/>
                </a:solidFill>
              </a:rPr>
              <a:t>Website: www.sidhipharmaequipment.com</a:t>
            </a:r>
          </a:p>
        </p:txBody>
      </p:sp>
      <p:pic>
        <p:nvPicPr>
          <p:cNvPr id="12" name="Picture 2"/>
          <p:cNvPicPr>
            <a:picLocks noChangeAspect="1" noChangeArrowheads="1"/>
          </p:cNvPicPr>
          <p:nvPr/>
        </p:nvPicPr>
        <p:blipFill>
          <a:blip r:embed="rId6"/>
          <a:srcRect/>
          <a:stretch>
            <a:fillRect/>
          </a:stretch>
        </p:blipFill>
        <p:spPr bwMode="auto">
          <a:xfrm>
            <a:off x="1600200" y="2024063"/>
            <a:ext cx="3657600" cy="308133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09600"/>
            <a:ext cx="6019800" cy="53340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pPr>
            <a:r>
              <a:rPr lang="en-US" sz="1500" b="1" dirty="0" smtClean="0"/>
              <a:t>TRAY DRYER </a:t>
            </a:r>
            <a:r>
              <a:rPr lang="en-US" sz="1500" dirty="0" smtClean="0"/>
              <a:t>Working Principle – A dryer utilized for drying of the wet products like crude drugs, chemicals, powders or the granules, etc. is known as tray dryer. A laboratory oven is the elementary form of it which contains a cabinet with a heater at the bottom. The values of these ovens are very less because of its uncontrollable heat transfer or humidity meter.</a:t>
            </a:r>
          </a:p>
          <a:p>
            <a:pPr>
              <a:lnSpc>
                <a:spcPct val="150000"/>
              </a:lnSpc>
            </a:pPr>
            <a:r>
              <a:rPr lang="en-US" sz="1500" dirty="0" smtClean="0"/>
              <a:t>When we fit a fan in the oven, the circulation of the forced hot air gets started. This process is beneficial for reducing the local flour concentrations and also for increasing the heat transfer. The directed circulation form is the best type of a tray dryer. In these Dryers, the air is heated and then focused on the object in a controlled flow.</a:t>
            </a:r>
          </a:p>
          <a:p>
            <a:pPr>
              <a:lnSpc>
                <a:spcPct val="150000"/>
              </a:lnSpc>
            </a:pPr>
            <a:r>
              <a:rPr lang="en-US" sz="1500" dirty="0" smtClean="0"/>
              <a:t>The material which we want to dry is dispersed on the tiers of the trays. The tray, which is used in this process must have perforated, solid or wire mesh bottoms. For the circulation of the air across the drying materials, we lined the screen trays with paper. A limited amount of heat is provided to every shelf at that time when the wind passes over it to provide the latent heat of vaporization. This kind of dryers provides proper control of humidity and temperature.</a:t>
            </a:r>
            <a:endParaRPr lang="en-US" sz="1500" dirty="0"/>
          </a:p>
        </p:txBody>
      </p:sp>
      <p:sp>
        <p:nvSpPr>
          <p:cNvPr id="7" name="TextBox 6"/>
          <p:cNvSpPr txBox="1"/>
          <p:nvPr/>
        </p:nvSpPr>
        <p:spPr>
          <a:xfrm>
            <a:off x="228600" y="304800"/>
            <a:ext cx="3962400" cy="369332"/>
          </a:xfrm>
          <a:prstGeom prst="rect">
            <a:avLst/>
          </a:prstGeom>
          <a:noFill/>
        </p:spPr>
        <p:txBody>
          <a:bodyPr wrap="square" rtlCol="0">
            <a:spAutoFit/>
          </a:bodyPr>
          <a:lstStyle/>
          <a:p>
            <a:r>
              <a:rPr lang="en-US" b="1" u="sng" dirty="0" smtClean="0"/>
              <a:t>TRAY  DRYER : </a:t>
            </a:r>
            <a:endParaRPr lang="en-US" b="1" u="sng" dirty="0"/>
          </a:p>
        </p:txBody>
      </p:sp>
      <p:pic>
        <p:nvPicPr>
          <p:cNvPr id="9"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pic>
        <p:nvPicPr>
          <p:cNvPr id="10" name="Picture 2"/>
          <p:cNvPicPr>
            <a:picLocks noChangeAspect="1" noChangeArrowheads="1"/>
          </p:cNvPicPr>
          <p:nvPr/>
        </p:nvPicPr>
        <p:blipFill>
          <a:blip r:embed="rId3"/>
          <a:srcRect/>
          <a:stretch>
            <a:fillRect/>
          </a:stretch>
        </p:blipFill>
        <p:spPr bwMode="auto">
          <a:xfrm>
            <a:off x="1143001" y="6486918"/>
            <a:ext cx="4419600" cy="25046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705600"/>
            <a:ext cx="6324600" cy="19812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sz="1600" dirty="0" smtClean="0"/>
              <a:t>Each batch is handled as a separate entity.</a:t>
            </a:r>
          </a:p>
          <a:p>
            <a:pPr>
              <a:lnSpc>
                <a:spcPct val="150000"/>
              </a:lnSpc>
              <a:buFont typeface="Wingdings" pitchFamily="2" charset="2"/>
              <a:buChar char="Ø"/>
            </a:pPr>
            <a:r>
              <a:rPr lang="en-US" sz="1600" dirty="0" smtClean="0"/>
              <a:t>It's more efficient in fuel consumption.</a:t>
            </a:r>
          </a:p>
          <a:p>
            <a:pPr>
              <a:lnSpc>
                <a:spcPct val="150000"/>
              </a:lnSpc>
              <a:buFont typeface="Wingdings" pitchFamily="2" charset="2"/>
              <a:buChar char="Ø"/>
            </a:pPr>
            <a:r>
              <a:rPr lang="en-US" sz="1600" dirty="0" smtClean="0"/>
              <a:t>It's operated batch-wise.</a:t>
            </a:r>
          </a:p>
          <a:p>
            <a:pPr>
              <a:lnSpc>
                <a:spcPct val="150000"/>
              </a:lnSpc>
              <a:buFont typeface="Wingdings" pitchFamily="2" charset="2"/>
              <a:buChar char="Ø"/>
            </a:pPr>
            <a:r>
              <a:rPr lang="en-US" sz="1600" dirty="0" smtClean="0"/>
              <a:t>It's simple to use.</a:t>
            </a:r>
          </a:p>
          <a:p>
            <a:pPr>
              <a:lnSpc>
                <a:spcPct val="150000"/>
              </a:lnSpc>
              <a:buFont typeface="Wingdings" pitchFamily="2" charset="2"/>
              <a:buChar char="Ø"/>
            </a:pPr>
            <a:r>
              <a:rPr lang="en-US" sz="1600" dirty="0" smtClean="0"/>
              <a:t>It provides tendency to over-dry the lower </a:t>
            </a:r>
            <a:r>
              <a:rPr lang="en-US" sz="1600" b="1" dirty="0" smtClean="0"/>
              <a:t>trays</a:t>
            </a:r>
            <a:r>
              <a:rPr lang="en-US" sz="1600" dirty="0" smtClean="0"/>
              <a:t>.</a:t>
            </a:r>
          </a:p>
          <a:p>
            <a:pPr>
              <a:lnSpc>
                <a:spcPct val="150000"/>
              </a:lnSpc>
              <a:buFont typeface="Wingdings" pitchFamily="2" charset="2"/>
              <a:buChar char="Ø"/>
            </a:pPr>
            <a:r>
              <a:rPr lang="en-US" sz="1600" dirty="0" smtClean="0"/>
              <a:t>It requires little labor costs – merely load and then unload.</a:t>
            </a:r>
            <a:endParaRPr lang="en-US" sz="1600" dirty="0"/>
          </a:p>
        </p:txBody>
      </p:sp>
      <p:sp>
        <p:nvSpPr>
          <p:cNvPr id="6" name="TextBox 5"/>
          <p:cNvSpPr txBox="1"/>
          <p:nvPr/>
        </p:nvSpPr>
        <p:spPr>
          <a:xfrm>
            <a:off x="304800" y="685800"/>
            <a:ext cx="6248400" cy="5447645"/>
          </a:xfrm>
          <a:prstGeom prst="rect">
            <a:avLst/>
          </a:prstGeom>
          <a:noFill/>
        </p:spPr>
        <p:txBody>
          <a:bodyPr wrap="square" rtlCol="0">
            <a:spAutoFit/>
          </a:bodyPr>
          <a:lstStyle/>
          <a:p>
            <a:pPr>
              <a:lnSpc>
                <a:spcPct val="200000"/>
              </a:lnSpc>
              <a:buFont typeface="Wingdings" pitchFamily="2" charset="2"/>
              <a:buChar char="Ø"/>
            </a:pPr>
            <a:r>
              <a:rPr lang="en-US" sz="1600" dirty="0" smtClean="0">
                <a:solidFill>
                  <a:schemeClr val="dk1"/>
                </a:solidFill>
              </a:rPr>
              <a:t> </a:t>
            </a:r>
            <a:r>
              <a:rPr lang="en-US" sz="1600" dirty="0" smtClean="0"/>
              <a:t>Uniformity in drying and reduction in drying time.</a:t>
            </a:r>
            <a:endParaRPr lang="en-US" sz="1600" dirty="0" smtClean="0">
              <a:solidFill>
                <a:schemeClr val="dk1"/>
              </a:solidFill>
            </a:endParaRPr>
          </a:p>
          <a:p>
            <a:pPr>
              <a:lnSpc>
                <a:spcPct val="200000"/>
              </a:lnSpc>
              <a:buFont typeface="Wingdings" pitchFamily="2" charset="2"/>
              <a:buChar char="Ø"/>
            </a:pPr>
            <a:r>
              <a:rPr lang="en-US" sz="1600" dirty="0" smtClean="0">
                <a:solidFill>
                  <a:schemeClr val="dk1"/>
                </a:solidFill>
              </a:rPr>
              <a:t>In Electrically heated model, digital temperature controller for inlet air and digital temperature indicator for outlet air. </a:t>
            </a:r>
          </a:p>
          <a:p>
            <a:pPr>
              <a:lnSpc>
                <a:spcPct val="200000"/>
              </a:lnSpc>
              <a:buFont typeface="Wingdings" pitchFamily="2" charset="2"/>
              <a:buChar char="Ø"/>
            </a:pPr>
            <a:r>
              <a:rPr lang="en-US" sz="1600" dirty="0" smtClean="0">
                <a:solidFill>
                  <a:schemeClr val="dk1"/>
                </a:solidFill>
              </a:rPr>
              <a:t>In steam /Electrically heated model, only a digital temperature indicator provided for inlet and outlet air</a:t>
            </a:r>
          </a:p>
          <a:p>
            <a:pPr>
              <a:lnSpc>
                <a:spcPct val="200000"/>
              </a:lnSpc>
              <a:buFont typeface="Wingdings" pitchFamily="2" charset="2"/>
              <a:buChar char="Ø"/>
            </a:pPr>
            <a:r>
              <a:rPr lang="en-US" sz="1600" dirty="0" smtClean="0">
                <a:solidFill>
                  <a:schemeClr val="dk1"/>
                </a:solidFill>
              </a:rPr>
              <a:t>You can control the flow of inlet and outlet air manually</a:t>
            </a:r>
          </a:p>
          <a:p>
            <a:pPr>
              <a:lnSpc>
                <a:spcPct val="200000"/>
              </a:lnSpc>
              <a:buFont typeface="Wingdings" pitchFamily="2" charset="2"/>
              <a:buChar char="Ø"/>
            </a:pPr>
            <a:r>
              <a:rPr lang="en-US" sz="1600" dirty="0" smtClean="0">
                <a:solidFill>
                  <a:schemeClr val="dk1"/>
                </a:solidFill>
              </a:rPr>
              <a:t>Full safety provided with the machine</a:t>
            </a:r>
          </a:p>
          <a:p>
            <a:pPr>
              <a:lnSpc>
                <a:spcPct val="200000"/>
              </a:lnSpc>
              <a:buFont typeface="Wingdings" pitchFamily="2" charset="2"/>
              <a:buChar char="Ø"/>
            </a:pPr>
            <a:r>
              <a:rPr lang="en-US" sz="1600" dirty="0" smtClean="0">
                <a:solidFill>
                  <a:schemeClr val="dk1"/>
                </a:solidFill>
              </a:rPr>
              <a:t>Flameproof Construction (optional)</a:t>
            </a:r>
          </a:p>
          <a:p>
            <a:pPr>
              <a:lnSpc>
                <a:spcPct val="200000"/>
              </a:lnSpc>
              <a:buFont typeface="Wingdings" pitchFamily="2" charset="2"/>
              <a:buChar char="Ø"/>
            </a:pPr>
            <a:r>
              <a:rPr lang="en-US" sz="1600" dirty="0" smtClean="0"/>
              <a:t> Available in 24, 48, 96 &amp; 192 Trays.</a:t>
            </a:r>
          </a:p>
          <a:p>
            <a:pPr>
              <a:lnSpc>
                <a:spcPct val="200000"/>
              </a:lnSpc>
              <a:buFont typeface="Wingdings" pitchFamily="2" charset="2"/>
              <a:buChar char="Ø"/>
            </a:pPr>
            <a:r>
              <a:rPr lang="en-US" sz="1600" dirty="0" smtClean="0"/>
              <a:t>Design is cGMP - Current Good Manufacturing Practices </a:t>
            </a:r>
          </a:p>
          <a:p>
            <a:pPr>
              <a:lnSpc>
                <a:spcPct val="200000"/>
              </a:lnSpc>
            </a:pPr>
            <a:r>
              <a:rPr lang="en-US" sz="1600" dirty="0" smtClean="0"/>
              <a:t>    compliance.</a:t>
            </a:r>
          </a:p>
        </p:txBody>
      </p:sp>
      <p:pic>
        <p:nvPicPr>
          <p:cNvPr id="10"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1" name="TextBox 10"/>
          <p:cNvSpPr txBox="1"/>
          <p:nvPr/>
        </p:nvSpPr>
        <p:spPr>
          <a:xfrm>
            <a:off x="381000" y="6400800"/>
            <a:ext cx="3581400" cy="400110"/>
          </a:xfrm>
          <a:prstGeom prst="rect">
            <a:avLst/>
          </a:prstGeom>
          <a:noFill/>
        </p:spPr>
        <p:txBody>
          <a:bodyPr wrap="square" rtlCol="0">
            <a:spAutoFit/>
          </a:bodyPr>
          <a:lstStyle/>
          <a:p>
            <a:r>
              <a:rPr lang="en-US" sz="2000" b="1" u="sng" dirty="0" smtClean="0"/>
              <a:t>Advantageous\ Benefits  : </a:t>
            </a:r>
            <a:endParaRPr lang="en-US" sz="2000" b="1" u="sng" dirty="0"/>
          </a:p>
        </p:txBody>
      </p:sp>
      <p:sp>
        <p:nvSpPr>
          <p:cNvPr id="7" name="TextBox 6"/>
          <p:cNvSpPr txBox="1"/>
          <p:nvPr/>
        </p:nvSpPr>
        <p:spPr>
          <a:xfrm>
            <a:off x="381000" y="304800"/>
            <a:ext cx="1905000" cy="400110"/>
          </a:xfrm>
          <a:prstGeom prst="rect">
            <a:avLst/>
          </a:prstGeom>
          <a:noFill/>
        </p:spPr>
        <p:txBody>
          <a:bodyPr wrap="square" rtlCol="0">
            <a:spAutoFit/>
          </a:bodyPr>
          <a:lstStyle/>
          <a:p>
            <a:r>
              <a:rPr lang="en-US" sz="2000" b="1" u="sng" dirty="0" smtClean="0"/>
              <a:t>Silent Features : </a:t>
            </a:r>
            <a:endParaRPr lang="en-US" sz="20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781800"/>
            <a:ext cx="2286000" cy="2057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solidFill>
                  <a:schemeClr val="dk1"/>
                </a:solidFill>
              </a:rPr>
              <a:t>Pharmaceutical</a:t>
            </a:r>
          </a:p>
          <a:p>
            <a:pPr>
              <a:lnSpc>
                <a:spcPct val="150000"/>
              </a:lnSpc>
              <a:buFont typeface="Wingdings" pitchFamily="2" charset="2"/>
              <a:buChar char="Ø"/>
            </a:pPr>
            <a:r>
              <a:rPr lang="en-US" dirty="0" smtClean="0">
                <a:solidFill>
                  <a:schemeClr val="dk1"/>
                </a:solidFill>
              </a:rPr>
              <a:t>Food </a:t>
            </a:r>
          </a:p>
          <a:p>
            <a:pPr>
              <a:lnSpc>
                <a:spcPct val="150000"/>
              </a:lnSpc>
              <a:buFont typeface="Wingdings" pitchFamily="2" charset="2"/>
              <a:buChar char="Ø"/>
            </a:pPr>
            <a:r>
              <a:rPr lang="en-US" dirty="0" smtClean="0">
                <a:solidFill>
                  <a:schemeClr val="dk1"/>
                </a:solidFill>
              </a:rPr>
              <a:t> Chemical</a:t>
            </a:r>
          </a:p>
          <a:p>
            <a:pPr>
              <a:lnSpc>
                <a:spcPct val="150000"/>
              </a:lnSpc>
              <a:buFont typeface="Wingdings" pitchFamily="2" charset="2"/>
              <a:buChar char="Ø"/>
            </a:pPr>
            <a:r>
              <a:rPr lang="en-US" dirty="0" smtClean="0">
                <a:solidFill>
                  <a:schemeClr val="dk1"/>
                </a:solidFill>
              </a:rPr>
              <a:t> Cosmetics</a:t>
            </a:r>
          </a:p>
          <a:p>
            <a:pPr>
              <a:lnSpc>
                <a:spcPct val="150000"/>
              </a:lnSpc>
              <a:buFont typeface="Wingdings" pitchFamily="2" charset="2"/>
              <a:buChar char="Ø"/>
            </a:pPr>
            <a:r>
              <a:rPr lang="en-US" dirty="0" smtClean="0"/>
              <a:t> Allied Industry </a:t>
            </a:r>
            <a:endParaRPr lang="en-US" dirty="0" smtClean="0">
              <a:solidFill>
                <a:schemeClr val="dk1"/>
              </a:solidFill>
            </a:endParaRPr>
          </a:p>
        </p:txBody>
      </p:sp>
      <p:pic>
        <p:nvPicPr>
          <p:cNvPr id="15"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6" name="TextBox 15"/>
          <p:cNvSpPr txBox="1"/>
          <p:nvPr/>
        </p:nvSpPr>
        <p:spPr>
          <a:xfrm>
            <a:off x="304800" y="6477000"/>
            <a:ext cx="3581400" cy="400110"/>
          </a:xfrm>
          <a:prstGeom prst="rect">
            <a:avLst/>
          </a:prstGeom>
          <a:noFill/>
        </p:spPr>
        <p:txBody>
          <a:bodyPr wrap="square" rtlCol="0">
            <a:spAutoFit/>
          </a:bodyPr>
          <a:lstStyle/>
          <a:p>
            <a:r>
              <a:rPr lang="en-US" sz="2000" b="1" u="sng" dirty="0" smtClean="0"/>
              <a:t>Application : </a:t>
            </a:r>
            <a:endParaRPr lang="en-US" sz="2000" b="1" u="sng" dirty="0"/>
          </a:p>
        </p:txBody>
      </p:sp>
      <p:sp>
        <p:nvSpPr>
          <p:cNvPr id="17" name="TextBox 16"/>
          <p:cNvSpPr txBox="1"/>
          <p:nvPr/>
        </p:nvSpPr>
        <p:spPr>
          <a:xfrm>
            <a:off x="304800" y="304800"/>
            <a:ext cx="2895600" cy="400110"/>
          </a:xfrm>
          <a:prstGeom prst="rect">
            <a:avLst/>
          </a:prstGeom>
          <a:noFill/>
        </p:spPr>
        <p:txBody>
          <a:bodyPr wrap="square" rtlCol="0">
            <a:spAutoFit/>
          </a:bodyPr>
          <a:lstStyle/>
          <a:p>
            <a:r>
              <a:rPr lang="en-US" sz="2000" b="1" u="sng" dirty="0" smtClean="0"/>
              <a:t>Technical Specification : </a:t>
            </a:r>
            <a:endParaRPr lang="en-US" sz="2000" b="1" u="sng" dirty="0"/>
          </a:p>
        </p:txBody>
      </p:sp>
      <p:sp>
        <p:nvSpPr>
          <p:cNvPr id="18" name="TextBox 17"/>
          <p:cNvSpPr txBox="1"/>
          <p:nvPr/>
        </p:nvSpPr>
        <p:spPr>
          <a:xfrm>
            <a:off x="152400" y="4191000"/>
            <a:ext cx="6553200" cy="400110"/>
          </a:xfrm>
          <a:prstGeom prst="rect">
            <a:avLst/>
          </a:prstGeom>
          <a:noFill/>
        </p:spPr>
        <p:txBody>
          <a:bodyPr wrap="square" rtlCol="0">
            <a:spAutoFit/>
          </a:bodyPr>
          <a:lstStyle/>
          <a:p>
            <a:r>
              <a:rPr lang="en-US" sz="2000" b="1" dirty="0" smtClean="0">
                <a:solidFill>
                  <a:schemeClr val="accent2"/>
                </a:solidFill>
              </a:rPr>
              <a:t>Single Source Provider for all your technical requirements. </a:t>
            </a:r>
            <a:endParaRPr lang="en-US" sz="2000" b="1" dirty="0">
              <a:solidFill>
                <a:schemeClr val="accent2"/>
              </a:solidFill>
            </a:endParaRPr>
          </a:p>
        </p:txBody>
      </p:sp>
      <p:sp>
        <p:nvSpPr>
          <p:cNvPr id="20" name="TextBox 19"/>
          <p:cNvSpPr txBox="1"/>
          <p:nvPr/>
        </p:nvSpPr>
        <p:spPr>
          <a:xfrm>
            <a:off x="152400" y="4648200"/>
            <a:ext cx="6705600" cy="923330"/>
          </a:xfrm>
          <a:prstGeom prst="rect">
            <a:avLst/>
          </a:prstGeom>
          <a:noFill/>
        </p:spPr>
        <p:txBody>
          <a:bodyPr wrap="square" rtlCol="0">
            <a:spAutoFit/>
          </a:bodyPr>
          <a:lstStyle/>
          <a:p>
            <a:r>
              <a:rPr lang="en-US" b="1" dirty="0" smtClean="0">
                <a:solidFill>
                  <a:srgbClr val="000099"/>
                </a:solidFill>
              </a:rPr>
              <a:t>One of the most important  “Siddhi Pharma Equipment” guideline is to be closest to our Customers. We strive to create end-to-end solutions that meet our clients needs and  their expectation. </a:t>
            </a:r>
          </a:p>
        </p:txBody>
      </p:sp>
      <p:pic>
        <p:nvPicPr>
          <p:cNvPr id="10" name="Picture 2"/>
          <p:cNvPicPr>
            <a:picLocks noChangeAspect="1" noChangeArrowheads="1"/>
          </p:cNvPicPr>
          <p:nvPr/>
        </p:nvPicPr>
        <p:blipFill>
          <a:blip r:embed="rId3"/>
          <a:srcRect/>
          <a:stretch>
            <a:fillRect/>
          </a:stretch>
        </p:blipFill>
        <p:spPr bwMode="auto">
          <a:xfrm>
            <a:off x="152400" y="914400"/>
            <a:ext cx="6600825" cy="2438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495</TotalTime>
  <Words>478</Words>
  <Application>Microsoft Office PowerPoint</Application>
  <PresentationFormat>On-screen Show (4:3)</PresentationFormat>
  <Paragraphs>37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65</cp:revision>
  <dcterms:created xsi:type="dcterms:W3CDTF">2006-08-16T00:00:00Z</dcterms:created>
  <dcterms:modified xsi:type="dcterms:W3CDTF">2020-03-13T06:11:16Z</dcterms:modified>
</cp:coreProperties>
</file>